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1" r:id="rId4"/>
    <p:sldId id="269" r:id="rId5"/>
    <p:sldId id="264" r:id="rId6"/>
    <p:sldId id="258" r:id="rId7"/>
    <p:sldId id="268" r:id="rId8"/>
    <p:sldId id="263" r:id="rId9"/>
    <p:sldId id="267" r:id="rId10"/>
    <p:sldId id="259" r:id="rId11"/>
    <p:sldId id="265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5"/>
    <p:restoredTop sz="77273"/>
  </p:normalViewPr>
  <p:slideViewPr>
    <p:cSldViewPr snapToGrid="0" snapToObjects="1">
      <p:cViewPr varScale="1">
        <p:scale>
          <a:sx n="79" d="100"/>
          <a:sy n="79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E8E35-3E49-1240-B702-22B5B055E9C0}" type="datetimeFigureOut">
              <a:rPr lang="en-US" smtClean="0"/>
              <a:t>2/26/20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B064E-4DD5-8746-A879-62E7F0E1D3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need to know, deduce, or infer about the world to get lunch?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064E-4DD5-8746-A879-62E7F0E1D3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8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need to know, deduce, or infer about the world to get lunch?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064E-4DD5-8746-A879-62E7F0E1D3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8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BOARD FOR KALMAN FILTER: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= latent state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= emission matrix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= transmission matrix</a:t>
            </a:r>
          </a:p>
          <a:p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= A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n−1 +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− CA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n−1)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(I −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)Pn−1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Pn−1 = AVn−1A’ +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transition noise)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Pn−1C’ *(CPn−1C’ + 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)^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−1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l-G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064E-4DD5-8746-A879-62E7F0E1D3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3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board for inference:</a:t>
            </a:r>
          </a:p>
          <a:p>
            <a:endParaRPr lang="en-US" dirty="0"/>
          </a:p>
          <a:p>
            <a:r>
              <a:rPr lang="en-US" dirty="0"/>
              <a:t>Given MSE as cost function </a:t>
            </a:r>
            <a:r>
              <a:rPr lang="en-US" dirty="0">
                <a:sym typeface="Wingdings" pitchFamily="2" charset="2"/>
              </a:rPr>
              <a:t> results in weighted mean of Model estimates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064E-4DD5-8746-A879-62E7F0E1D3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6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board for decision cost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B064E-4DD5-8746-A879-62E7F0E1D3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0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066AC-94A1-4C46-BF4D-A5F4F43E2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C21CA-0C3A-8447-8796-181D006769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8CC55-C9B5-9942-8651-7FB3A094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A4C76-DDD8-1A41-A75E-205BC619D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4840A-23EA-7842-BD1B-4474D306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1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FFFB-7C4A-6A4D-8269-58A7096A8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6FBDE-527C-104D-AEEE-5F62E48684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D3D56-FD8C-DD4F-945B-1C11F4FA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8E1EF-6A2A-B040-8A5D-027EC184D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7E6FA-AA7A-7D4E-9FBC-F3F09C9FA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61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E51511-8708-084A-8AED-C68A8C32C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DB7AB-E8C0-DB42-8EF5-6194047B7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CC9AB-51CD-E245-8E5C-174B9B26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243D1-87A6-7C4B-9AF1-8A77CEFE5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2842E-8040-2C41-96B1-A8F3562D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2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0C93-6934-CE49-BD08-10C796A2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B84DA-2C62-A648-BBE0-2BC1AAB6B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C7ECF-1A92-2A48-AEEF-8DA56A5D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9AD2-5CB3-6F4E-A22F-1665FD9A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C781-D39B-984F-9F17-D766FAA2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3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0AA1-CEAF-744A-9567-63E7E630D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69F48-EBFC-D74F-99F5-E6103FCA8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3D442-00A7-084D-A39F-5586D57D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B1465-3F82-A240-9A13-0E87567C9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19E73-CEEB-0C42-8FAF-989B0807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8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D634-C9DD-0040-B7F2-71B7BAB3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62672-0000-624E-9A50-F3AE2F645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B5C17-07C6-2746-BF8B-A7095723D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90E03-48D2-7F43-867D-212D2575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54B1C-560C-0244-AC63-630C22915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FA3BB-2D9F-7540-98BE-BCF58194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A514-81D1-6D4A-87D2-47DA512D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2D6AB-6BF7-274A-8D90-1CC3A8D4F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33DB1B-CF98-A443-8A1D-8FAC81EC8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DC6F4-A1E3-0746-A852-6D71FB5FF8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484B5-872F-2946-9A17-94F90E3452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41274B-9BED-084C-BF4A-FB435AC5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741ECD-4F8C-5044-92AA-FABE2B65E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B975A-8983-5C4D-BA44-802DD0F8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2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B02D-9E17-EB4E-9861-77C78BDB2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69FBD-A7F1-A84D-A3B7-A2D47EC15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74803-4873-9D4B-BE97-BAB0EA2A0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1C1EC-D1F8-3342-A054-967F299F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6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CB3C8-C658-D540-9F92-5D56C6EF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65269-79F6-394E-90CB-0163E7EA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13E22-F422-3648-99E5-3C3ABA35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2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5934-C09E-B141-89A3-B458A6D0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3806-28A1-BE46-9EFE-EC88C7F26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E37BC-D1DF-4747-9189-F6359A5DD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E2554-0783-9B4C-82F1-AB7C5AA49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33B55-9D6B-D647-957D-F9D724CD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B117C-1FE4-3E42-A38E-B82010FF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8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7530-33A4-734E-9C49-4385B97A8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D5B713-572F-AA43-AB7B-6AB0801305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C4EC4C-C658-F74D-ABB2-69AA6CBCE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B11C3-DB0E-2947-8801-93F7909D8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12A37-9312-EE43-9375-ACB4FEABA0C4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EBAF6-51BE-D24C-82A9-54C6FB94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74302-1985-5542-BA52-7A4C446D1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EF2C-605A-8E4C-BDFD-C6C5B854C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0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56D925-E5BC-EE4C-8905-C9F41FBF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747F-C2A4-924F-BEC0-381307C67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44EA5-EDA0-3645-9EA1-FE70655A9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 panose="020B0503020202020204" pitchFamily="34" charset="0"/>
              </a:defRPr>
            </a:lvl1pPr>
          </a:lstStyle>
          <a:p>
            <a:fld id="{B0E12A37-9312-EE43-9375-ACB4FEABA0C4}" type="datetimeFigureOut">
              <a:rPr lang="en-US" smtClean="0"/>
              <a:pPr/>
              <a:t>2/24/20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B4FA5-85BD-AC4E-A4E4-CAC5A8CDC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 panose="020B05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6DC72-B7C1-3046-A8FD-4E3C1F9DE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 panose="020B0503020202020204" pitchFamily="34" charset="0"/>
              </a:defRPr>
            </a:lvl1pPr>
          </a:lstStyle>
          <a:p>
            <a:fld id="{EB8DEF2C-605A-8E4C-BDFD-C6C5B854C1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89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Next Regular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Next Regular" panose="020B05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2E8E-06D6-7F47-9E4F-AF3C07077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27" y="671603"/>
            <a:ext cx="12090347" cy="2387600"/>
          </a:xfrm>
        </p:spPr>
        <p:txBody>
          <a:bodyPr>
            <a:normAutofit/>
          </a:bodyPr>
          <a:lstStyle/>
          <a:p>
            <a:r>
              <a:rPr lang="en-US" sz="5600" dirty="0"/>
              <a:t>Causal inference for object-tracking during self-motion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F1491-48C2-DF46-8F0D-AF5FF29C0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9684" y="3623093"/>
            <a:ext cx="7352633" cy="2990209"/>
          </a:xfrm>
        </p:spPr>
        <p:txBody>
          <a:bodyPr>
            <a:normAutofit/>
          </a:bodyPr>
          <a:lstStyle/>
          <a:p>
            <a:r>
              <a:rPr lang="en-US" dirty="0"/>
              <a:t>Inferring joint posterior beliefs that respect the geometric relationships between motion and depth</a:t>
            </a:r>
          </a:p>
          <a:p>
            <a:r>
              <a:rPr lang="en-US" sz="1400" dirty="0"/>
              <a:t>(how should belief about object motion evolve over time?)</a:t>
            </a:r>
          </a:p>
          <a:p>
            <a:endParaRPr lang="en-US" sz="1400" dirty="0"/>
          </a:p>
          <a:p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Jeff Rhoades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 err="1"/>
              <a:t>Drugowitsch</a:t>
            </a:r>
            <a:r>
              <a:rPr lang="en-US" sz="1200" dirty="0"/>
              <a:t> Rotation,  Harvard Medical School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February 26, 2020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0901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92CCD9-E755-9243-8B73-62DEA81E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309" y="868080"/>
            <a:ext cx="6060163" cy="48399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08E3F0-6199-194F-8285-BC9897A4D207}"/>
              </a:ext>
            </a:extLst>
          </p:cNvPr>
          <p:cNvSpPr txBox="1">
            <a:spLocks/>
          </p:cNvSpPr>
          <p:nvPr/>
        </p:nvSpPr>
        <p:spPr>
          <a:xfrm>
            <a:off x="7392951" y="4034437"/>
            <a:ext cx="7480540" cy="2378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venir Next Regular" panose="020B0503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Ingredient 3:</a:t>
            </a:r>
            <a:br>
              <a:rPr lang="en-US" sz="3600" dirty="0"/>
            </a:br>
            <a:r>
              <a:rPr lang="en-US" sz="3600" dirty="0"/>
              <a:t>Control Scheme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63648-9915-AF4F-83C9-B3C30674EA03}"/>
              </a:ext>
            </a:extLst>
          </p:cNvPr>
          <p:cNvGrpSpPr/>
          <p:nvPr/>
        </p:nvGrpSpPr>
        <p:grpSpPr>
          <a:xfrm>
            <a:off x="149985" y="368730"/>
            <a:ext cx="1851247" cy="1679998"/>
            <a:chOff x="433440" y="432061"/>
            <a:chExt cx="1851247" cy="16799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619345-80D4-104F-85CF-4038527D9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113" y="432061"/>
              <a:ext cx="1594574" cy="167999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4CF64B-FBB2-7B49-8ED9-D37D0734488E}"/>
                </a:ext>
              </a:extLst>
            </p:cNvPr>
            <p:cNvSpPr txBox="1"/>
            <p:nvPr/>
          </p:nvSpPr>
          <p:spPr>
            <a:xfrm>
              <a:off x="433440" y="562079"/>
              <a:ext cx="10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1) what is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82D30D-314A-3A4A-940D-C10EF3627927}"/>
              </a:ext>
            </a:extLst>
          </p:cNvPr>
          <p:cNvGrpSpPr/>
          <p:nvPr/>
        </p:nvGrpSpPr>
        <p:grpSpPr>
          <a:xfrm>
            <a:off x="9615137" y="310709"/>
            <a:ext cx="2230867" cy="1643573"/>
            <a:chOff x="2630020" y="368730"/>
            <a:chExt cx="2230867" cy="164357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D2DB4F-3DA9-B64E-9650-22D885A34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774" r="20230"/>
            <a:stretch/>
          </p:blipFill>
          <p:spPr>
            <a:xfrm>
              <a:off x="2839912" y="635288"/>
              <a:ext cx="1894664" cy="13770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01A7A-8C3D-5B4C-B5D2-A20BE6D4C5A7}"/>
                </a:ext>
              </a:extLst>
            </p:cNvPr>
            <p:cNvSpPr txBox="1"/>
            <p:nvPr/>
          </p:nvSpPr>
          <p:spPr>
            <a:xfrm>
              <a:off x="2630020" y="368730"/>
              <a:ext cx="2230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1) what could happen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0FBE76-111A-CF4A-9AA6-31A7DC91B48A}"/>
              </a:ext>
            </a:extLst>
          </p:cNvPr>
          <p:cNvSpPr txBox="1"/>
          <p:nvPr/>
        </p:nvSpPr>
        <p:spPr>
          <a:xfrm>
            <a:off x="9805454" y="1679396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(what will* be)</a:t>
            </a:r>
          </a:p>
        </p:txBody>
      </p:sp>
    </p:spTree>
    <p:extLst>
      <p:ext uri="{BB962C8B-B14F-4D97-AF65-F5344CB8AC3E}">
        <p14:creationId xmlns:p14="http://schemas.microsoft.com/office/powerpoint/2010/main" val="331005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CEEA-0554-3141-B54C-3F227F9A6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71251"/>
            <a:ext cx="10515600" cy="1325563"/>
          </a:xfrm>
        </p:spPr>
        <p:txBody>
          <a:bodyPr/>
          <a:lstStyle/>
          <a:p>
            <a:r>
              <a:rPr lang="en-US" dirty="0"/>
              <a:t>Ingredient 4:</a:t>
            </a:r>
            <a:br>
              <a:rPr lang="en-US" dirty="0"/>
            </a:br>
            <a:r>
              <a:rPr lang="en-US" dirty="0"/>
              <a:t>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13C72-6C17-1341-8A4A-B782FC5A4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69" y="2048573"/>
            <a:ext cx="5756799" cy="3928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CC1759-D91F-DF45-B0C7-97C814775ADE}"/>
              </a:ext>
            </a:extLst>
          </p:cNvPr>
          <p:cNvSpPr/>
          <p:nvPr/>
        </p:nvSpPr>
        <p:spPr>
          <a:xfrm>
            <a:off x="838199" y="4828171"/>
            <a:ext cx="3904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Does the brain encode only the expected point object interception, or dynamically update the object’s predicted location in real time?</a:t>
            </a:r>
            <a:endParaRPr lang="en-US" dirty="0">
              <a:effectLst/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4E91D4-999A-9F43-B0A2-DD5929898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</a:blip>
          <a:srcRect l="8716"/>
          <a:stretch/>
        </p:blipFill>
        <p:spPr>
          <a:xfrm rot="20598895">
            <a:off x="1784759" y="509376"/>
            <a:ext cx="10421203" cy="6421652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AD734-7012-C749-BDA9-A08595E8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FB4FF"/>
              </a:clrFrom>
              <a:clrTo>
                <a:srgbClr val="2FB4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522514" y="0"/>
            <a:ext cx="5365102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5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C861E4-DDB2-4A4D-A66E-1E736675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5019" flipH="1">
            <a:off x="-3140877" y="1321698"/>
            <a:ext cx="11416271" cy="6421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A592C-852E-2940-BDE7-B322EA77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814" y="1455487"/>
            <a:ext cx="2887378" cy="19815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64CE3-DDFB-294F-A67D-71E06E6DD345}"/>
              </a:ext>
            </a:extLst>
          </p:cNvPr>
          <p:cNvCxnSpPr/>
          <p:nvPr/>
        </p:nvCxnSpPr>
        <p:spPr>
          <a:xfrm flipV="1">
            <a:off x="5598694" y="2695074"/>
            <a:ext cx="3352800" cy="401052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466955-8B2C-9D48-95EE-697705EE8C86}"/>
              </a:ext>
            </a:extLst>
          </p:cNvPr>
          <p:cNvGrpSpPr/>
          <p:nvPr/>
        </p:nvGrpSpPr>
        <p:grpSpPr>
          <a:xfrm>
            <a:off x="1060173" y="318728"/>
            <a:ext cx="3882887" cy="1941393"/>
            <a:chOff x="1060173" y="318728"/>
            <a:chExt cx="3882887" cy="1941393"/>
          </a:xfrm>
        </p:grpSpPr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69BCFEA-7649-3C4B-92D8-7B9DA7087D65}"/>
                </a:ext>
              </a:extLst>
            </p:cNvPr>
            <p:cNvSpPr/>
            <p:nvPr/>
          </p:nvSpPr>
          <p:spPr>
            <a:xfrm>
              <a:off x="4364966" y="2108835"/>
              <a:ext cx="178459" cy="151286"/>
            </a:xfrm>
            <a:prstGeom prst="clou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324F1AED-3BBB-844C-91D2-40F5729C0096}"/>
                </a:ext>
              </a:extLst>
            </p:cNvPr>
            <p:cNvSpPr/>
            <p:nvPr/>
          </p:nvSpPr>
          <p:spPr>
            <a:xfrm>
              <a:off x="4397045" y="1748790"/>
              <a:ext cx="292759" cy="243620"/>
            </a:xfrm>
            <a:prstGeom prst="clou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5D5EFD2C-ED54-1F4C-9C86-EEC99972ED82}"/>
                </a:ext>
              </a:extLst>
            </p:cNvPr>
            <p:cNvSpPr/>
            <p:nvPr/>
          </p:nvSpPr>
          <p:spPr>
            <a:xfrm>
              <a:off x="4215584" y="1331308"/>
              <a:ext cx="362921" cy="301057"/>
            </a:xfrm>
            <a:prstGeom prst="clou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FB342649-2623-C34B-9806-FEA812C3D257}"/>
                </a:ext>
              </a:extLst>
            </p:cNvPr>
            <p:cNvSpPr/>
            <p:nvPr/>
          </p:nvSpPr>
          <p:spPr>
            <a:xfrm>
              <a:off x="1060173" y="318728"/>
              <a:ext cx="3882887" cy="993663"/>
            </a:xfrm>
            <a:prstGeom prst="cloud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r"/>
              <a:r>
                <a:rPr lang="en-US" sz="3200" dirty="0">
                  <a:solidFill>
                    <a:schemeClr val="accent6">
                      <a:lumMod val="50000"/>
                    </a:schemeClr>
                  </a:solidFill>
                  <a:latin typeface="Bauhaus 93" pitchFamily="82" charset="77"/>
                </a:rPr>
                <a:t>Lunch time!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83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B15DE54-7312-9E4B-9A41-CF12ECFB5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99" y="1501863"/>
            <a:ext cx="8476402" cy="398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2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98052A-81D8-634F-8803-BF2AE059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036" y="1567534"/>
            <a:ext cx="3759200" cy="39605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B25584-06B5-5F4C-B794-41432F494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2863" y="4544495"/>
            <a:ext cx="5145510" cy="1325563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dirty="0"/>
              <a:t>Ingredient 1: </a:t>
            </a:r>
            <a:br>
              <a:rPr lang="en-US" sz="3600" dirty="0"/>
            </a:br>
            <a:r>
              <a:rPr lang="en-US" sz="3600" dirty="0"/>
              <a:t>Model of the world’s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09A8B-9F45-0241-A370-7E4FC8C69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142" y="1287634"/>
            <a:ext cx="3703265" cy="295847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53BA16-6539-3347-B797-CFCE66976B7E}"/>
              </a:ext>
            </a:extLst>
          </p:cNvPr>
          <p:cNvGrpSpPr/>
          <p:nvPr/>
        </p:nvGrpSpPr>
        <p:grpSpPr>
          <a:xfrm>
            <a:off x="4013946" y="2392794"/>
            <a:ext cx="3092139" cy="1811922"/>
            <a:chOff x="4013946" y="2392794"/>
            <a:chExt cx="3092139" cy="18119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ADF992F-9046-7F48-B21A-8456BD2B1697}"/>
                </a:ext>
              </a:extLst>
            </p:cNvPr>
            <p:cNvGrpSpPr/>
            <p:nvPr/>
          </p:nvGrpSpPr>
          <p:grpSpPr>
            <a:xfrm>
              <a:off x="4013946" y="3052652"/>
              <a:ext cx="3092139" cy="1152064"/>
              <a:chOff x="4013946" y="3052652"/>
              <a:chExt cx="3092139" cy="1152064"/>
            </a:xfrm>
          </p:grpSpPr>
          <p:sp>
            <p:nvSpPr>
              <p:cNvPr id="2" name="Parallelogram 1">
                <a:extLst>
                  <a:ext uri="{FF2B5EF4-FFF2-40B4-BE49-F238E27FC236}">
                    <a16:creationId xmlns:a16="http://schemas.microsoft.com/office/drawing/2014/main" id="{A3906175-1A86-5548-99D8-A23ED6C4C68E}"/>
                  </a:ext>
                </a:extLst>
              </p:cNvPr>
              <p:cNvSpPr/>
              <p:nvPr/>
            </p:nvSpPr>
            <p:spPr>
              <a:xfrm>
                <a:off x="5484136" y="3052652"/>
                <a:ext cx="1621949" cy="990350"/>
              </a:xfrm>
              <a:prstGeom prst="parallelogram">
                <a:avLst>
                  <a:gd name="adj" fmla="val 0"/>
                </a:avLst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272CE804-2803-6240-A7FB-A7F007EE6C5C}"/>
                  </a:ext>
                </a:extLst>
              </p:cNvPr>
              <p:cNvSpPr/>
              <p:nvPr/>
            </p:nvSpPr>
            <p:spPr>
              <a:xfrm>
                <a:off x="4013946" y="3395292"/>
                <a:ext cx="652183" cy="809424"/>
              </a:xfrm>
              <a:prstGeom prst="parallelogram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41E0A1A9-2A18-124B-A92E-46F815DDDB4E}"/>
                </a:ext>
              </a:extLst>
            </p:cNvPr>
            <p:cNvSpPr/>
            <p:nvPr/>
          </p:nvSpPr>
          <p:spPr>
            <a:xfrm>
              <a:off x="5484136" y="2392794"/>
              <a:ext cx="611296" cy="844597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0BA7B70-5093-BA42-8E05-DC6222AC71F1}"/>
              </a:ext>
            </a:extLst>
          </p:cNvPr>
          <p:cNvSpPr/>
          <p:nvPr/>
        </p:nvSpPr>
        <p:spPr>
          <a:xfrm>
            <a:off x="4563286" y="945696"/>
            <a:ext cx="4147577" cy="3282045"/>
          </a:xfrm>
          <a:prstGeom prst="parallelogram">
            <a:avLst>
              <a:gd name="adj" fmla="val 0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C9502C-4067-E046-98F7-36D46BAF44E8}"/>
              </a:ext>
            </a:extLst>
          </p:cNvPr>
          <p:cNvSpPr txBox="1"/>
          <p:nvPr/>
        </p:nvSpPr>
        <p:spPr>
          <a:xfrm>
            <a:off x="2269232" y="5251121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venir Next" panose="020B0503020202020204" pitchFamily="34" charset="0"/>
              </a:rPr>
              <a:t>#</a:t>
            </a:r>
            <a:r>
              <a:rPr lang="en-US" sz="1200" dirty="0" err="1">
                <a:latin typeface="Avenir Next" panose="020B0503020202020204" pitchFamily="34" charset="0"/>
              </a:rPr>
              <a:t>gnothi</a:t>
            </a:r>
            <a:r>
              <a:rPr lang="en-US" sz="1200" dirty="0">
                <a:latin typeface="Avenir Next" panose="020B0503020202020204" pitchFamily="34" charset="0"/>
              </a:rPr>
              <a:t> </a:t>
            </a:r>
            <a:r>
              <a:rPr lang="en-US" sz="1200" dirty="0" err="1">
                <a:latin typeface="Avenir Next" panose="020B0503020202020204" pitchFamily="34" charset="0"/>
              </a:rPr>
              <a:t>seauton</a:t>
            </a:r>
            <a:endParaRPr lang="en-US" sz="12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6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2" grpId="2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C861E4-DDB2-4A4D-A66E-1E736675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5019" flipH="1">
            <a:off x="-3140877" y="1321698"/>
            <a:ext cx="11416271" cy="6421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A592C-852E-2940-BDE7-B322EA77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814" y="1455487"/>
            <a:ext cx="2887378" cy="19815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64CE3-DDFB-294F-A67D-71E06E6DD345}"/>
              </a:ext>
            </a:extLst>
          </p:cNvPr>
          <p:cNvCxnSpPr/>
          <p:nvPr/>
        </p:nvCxnSpPr>
        <p:spPr>
          <a:xfrm flipV="1">
            <a:off x="5598694" y="2695074"/>
            <a:ext cx="3352800" cy="401052"/>
          </a:xfrm>
          <a:prstGeom prst="straightConnector1">
            <a:avLst/>
          </a:prstGeom>
          <a:ln w="1016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4FC64A-E051-FE4E-BDE4-6D5535224289}"/>
              </a:ext>
            </a:extLst>
          </p:cNvPr>
          <p:cNvCxnSpPr/>
          <p:nvPr/>
        </p:nvCxnSpPr>
        <p:spPr>
          <a:xfrm flipV="1">
            <a:off x="5598694" y="2695074"/>
            <a:ext cx="3352800" cy="401052"/>
          </a:xfrm>
          <a:prstGeom prst="straightConnector1">
            <a:avLst/>
          </a:prstGeom>
          <a:ln w="1016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3F11A06-CB82-2C47-B1CF-FDE751E47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050" y="1420281"/>
            <a:ext cx="2549585" cy="25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1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3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197BB-C05E-F140-80BD-974D814C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983" y="-184862"/>
            <a:ext cx="7480540" cy="2378075"/>
          </a:xfrm>
        </p:spPr>
        <p:txBody>
          <a:bodyPr>
            <a:normAutofit/>
          </a:bodyPr>
          <a:lstStyle/>
          <a:p>
            <a:pPr algn="r"/>
            <a:r>
              <a:rPr lang="en-US" sz="3600" dirty="0"/>
              <a:t>Ingredient 2:</a:t>
            </a:r>
            <a:br>
              <a:rPr lang="en-US" sz="3600" dirty="0"/>
            </a:br>
            <a:r>
              <a:rPr lang="en-US" sz="3600" dirty="0"/>
              <a:t>Model of world’s evolution</a:t>
            </a:r>
            <a:br>
              <a:rPr lang="en-US" sz="3600" dirty="0"/>
            </a:br>
            <a:r>
              <a:rPr lang="en-US" sz="3600" dirty="0"/>
              <a:t>given current state estimates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6F3FB5-8E65-9240-B020-113CF9BDCB91}"/>
              </a:ext>
            </a:extLst>
          </p:cNvPr>
          <p:cNvGrpSpPr/>
          <p:nvPr/>
        </p:nvGrpSpPr>
        <p:grpSpPr>
          <a:xfrm>
            <a:off x="2386546" y="2152246"/>
            <a:ext cx="7418908" cy="2301860"/>
            <a:chOff x="2386546" y="2152246"/>
            <a:chExt cx="7418908" cy="2301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F8FB93-8DD2-C14D-8B98-0C5C5C2FB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584"/>
            <a:stretch/>
          </p:blipFill>
          <p:spPr>
            <a:xfrm>
              <a:off x="2386546" y="3301042"/>
              <a:ext cx="7418908" cy="11530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7482AF-6AB5-2D45-A1F1-DA8935645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846" r="20039" b="71291"/>
            <a:stretch/>
          </p:blipFill>
          <p:spPr>
            <a:xfrm>
              <a:off x="3487946" y="2152246"/>
              <a:ext cx="4830794" cy="99064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5AEADD-56F9-B849-8FDF-E3E96DBEA8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960" t="13209" b="58292"/>
            <a:stretch/>
          </p:blipFill>
          <p:spPr>
            <a:xfrm>
              <a:off x="8318740" y="2595810"/>
              <a:ext cx="1486714" cy="98341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47DA2E-34B9-D447-9FBC-01E559831EDF}"/>
              </a:ext>
            </a:extLst>
          </p:cNvPr>
          <p:cNvGrpSpPr/>
          <p:nvPr/>
        </p:nvGrpSpPr>
        <p:grpSpPr>
          <a:xfrm>
            <a:off x="149985" y="368730"/>
            <a:ext cx="1851247" cy="1679998"/>
            <a:chOff x="433440" y="432061"/>
            <a:chExt cx="1851247" cy="16799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A52EA9-A9DB-9641-B941-86EBB434D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113" y="432061"/>
              <a:ext cx="1594574" cy="167999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A1975-1524-2746-B351-2D25F992B59D}"/>
                </a:ext>
              </a:extLst>
            </p:cNvPr>
            <p:cNvSpPr txBox="1"/>
            <p:nvPr/>
          </p:nvSpPr>
          <p:spPr>
            <a:xfrm>
              <a:off x="433440" y="562079"/>
              <a:ext cx="10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1) what is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70AC3AC-9162-264F-939B-BEC5025E71AB}"/>
              </a:ext>
            </a:extLst>
          </p:cNvPr>
          <p:cNvSpPr txBox="1"/>
          <p:nvPr/>
        </p:nvSpPr>
        <p:spPr>
          <a:xfrm>
            <a:off x="9805454" y="1679396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(what will* be)</a:t>
            </a:r>
          </a:p>
        </p:txBody>
      </p:sp>
    </p:spTree>
    <p:extLst>
      <p:ext uri="{BB962C8B-B14F-4D97-AF65-F5344CB8AC3E}">
        <p14:creationId xmlns:p14="http://schemas.microsoft.com/office/powerpoint/2010/main" val="339173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C861E4-DDB2-4A4D-A66E-1E736675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35019" flipH="1">
            <a:off x="-3140877" y="1321698"/>
            <a:ext cx="11416271" cy="6421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A592C-852E-2940-BDE7-B322EA779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814" y="1455487"/>
            <a:ext cx="2887378" cy="19815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831EF2-A35F-6644-9A7F-B3AAA3E4164C}"/>
              </a:ext>
            </a:extLst>
          </p:cNvPr>
          <p:cNvCxnSpPr/>
          <p:nvPr/>
        </p:nvCxnSpPr>
        <p:spPr>
          <a:xfrm flipV="1">
            <a:off x="5598694" y="2695074"/>
            <a:ext cx="3352800" cy="401052"/>
          </a:xfrm>
          <a:prstGeom prst="straightConnector1">
            <a:avLst/>
          </a:prstGeom>
          <a:ln w="1016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56310D4-2950-2C40-BA1C-CEF51B537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523" y="1487571"/>
            <a:ext cx="2514379" cy="25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8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6ACA34-870C-3540-98F2-5C4548C2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28" y="815196"/>
            <a:ext cx="6970144" cy="52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9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8CB2CFA-DC3F-EC4B-9B64-8DB770BE3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8983" y="-184862"/>
            <a:ext cx="7480540" cy="2378075"/>
          </a:xfrm>
        </p:spPr>
        <p:txBody>
          <a:bodyPr>
            <a:normAutofit/>
          </a:bodyPr>
          <a:lstStyle/>
          <a:p>
            <a:pPr algn="r"/>
            <a:r>
              <a:rPr lang="en-US" sz="3600" dirty="0"/>
              <a:t>Ingredient 2:</a:t>
            </a:r>
            <a:br>
              <a:rPr lang="en-US" sz="3600" dirty="0"/>
            </a:br>
            <a:r>
              <a:rPr lang="en-US" sz="3600" dirty="0"/>
              <a:t>Model of world’s evolution</a:t>
            </a:r>
            <a:br>
              <a:rPr lang="en-US" sz="3600" dirty="0"/>
            </a:br>
            <a:r>
              <a:rPr lang="en-US" sz="3600" dirty="0"/>
              <a:t>given current state estimates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90C73D-4AAD-1741-AEDB-363AE523FD3B}"/>
              </a:ext>
            </a:extLst>
          </p:cNvPr>
          <p:cNvGrpSpPr/>
          <p:nvPr/>
        </p:nvGrpSpPr>
        <p:grpSpPr>
          <a:xfrm>
            <a:off x="149985" y="368730"/>
            <a:ext cx="1851247" cy="1679998"/>
            <a:chOff x="433440" y="432061"/>
            <a:chExt cx="1851247" cy="16799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C5C551B-58DA-5B43-862F-7FD91C9B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113" y="432061"/>
              <a:ext cx="1594574" cy="167999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2A57C0-E4C3-EC4B-8D2D-C27BFECAF9F8}"/>
                </a:ext>
              </a:extLst>
            </p:cNvPr>
            <p:cNvSpPr txBox="1"/>
            <p:nvPr/>
          </p:nvSpPr>
          <p:spPr>
            <a:xfrm>
              <a:off x="433440" y="562079"/>
              <a:ext cx="10930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1) what is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4D4DB05-364A-A348-8FA7-7956044B51D2}"/>
              </a:ext>
            </a:extLst>
          </p:cNvPr>
          <p:cNvSpPr txBox="1"/>
          <p:nvPr/>
        </p:nvSpPr>
        <p:spPr>
          <a:xfrm>
            <a:off x="9340236" y="1679396"/>
            <a:ext cx="224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(what could* happen)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F438D4C-D965-9E46-BA52-87E719DDB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546" y="2152247"/>
            <a:ext cx="7418908" cy="345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1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9973</TotalTime>
  <Words>299</Words>
  <Application>Microsoft Macintosh PowerPoint</Application>
  <PresentationFormat>Widescreen</PresentationFormat>
  <Paragraphs>43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Next</vt:lpstr>
      <vt:lpstr>Avenir Next Regular</vt:lpstr>
      <vt:lpstr>Bauhaus 93</vt:lpstr>
      <vt:lpstr>Calibri</vt:lpstr>
      <vt:lpstr>Wingdings</vt:lpstr>
      <vt:lpstr>Office Theme</vt:lpstr>
      <vt:lpstr>Causal inference for object-tracking during self-motion</vt:lpstr>
      <vt:lpstr>PowerPoint Presentation</vt:lpstr>
      <vt:lpstr>PowerPoint Presentation</vt:lpstr>
      <vt:lpstr>Ingredient 1:  Model of the world’s state</vt:lpstr>
      <vt:lpstr>PowerPoint Presentation</vt:lpstr>
      <vt:lpstr>Ingredient 2: Model of world’s evolution given current state estimates</vt:lpstr>
      <vt:lpstr>PowerPoint Presentation</vt:lpstr>
      <vt:lpstr>PowerPoint Presentation</vt:lpstr>
      <vt:lpstr>Ingredient 2: Model of world’s evolution given current state estimates</vt:lpstr>
      <vt:lpstr>PowerPoint Presentation</vt:lpstr>
      <vt:lpstr>Ingredient 4: Experiment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 a causal inference model for motion and depth perception during self-motion</dc:title>
  <dc:creator>J Rho</dc:creator>
  <cp:lastModifiedBy>J Rho</cp:lastModifiedBy>
  <cp:revision>68</cp:revision>
  <dcterms:created xsi:type="dcterms:W3CDTF">2020-02-19T15:53:42Z</dcterms:created>
  <dcterms:modified xsi:type="dcterms:W3CDTF">2020-02-26T14:09:13Z</dcterms:modified>
</cp:coreProperties>
</file>